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0097C-EBAD-4EA7-ABA9-12058AB37874}" v="5" dt="2025-09-25T15:58:49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na Das" userId="9554403e-3ee7-4e31-8c44-73cbfa68f5a0" providerId="ADAL" clId="{B4F561A4-A4F1-4867-B277-C74F9F13F42E}"/>
    <pc:docChg chg="custSel modSld">
      <pc:chgData name="Munna Das" userId="9554403e-3ee7-4e31-8c44-73cbfa68f5a0" providerId="ADAL" clId="{B4F561A4-A4F1-4867-B277-C74F9F13F42E}" dt="2025-09-25T16:00:26.478" v="21" actId="478"/>
      <pc:docMkLst>
        <pc:docMk/>
      </pc:docMkLst>
      <pc:sldChg chg="addSp delSp modSp mod">
        <pc:chgData name="Munna Das" userId="9554403e-3ee7-4e31-8c44-73cbfa68f5a0" providerId="ADAL" clId="{B4F561A4-A4F1-4867-B277-C74F9F13F42E}" dt="2025-09-25T16:00:26.478" v="21" actId="478"/>
        <pc:sldMkLst>
          <pc:docMk/>
          <pc:sldMk cId="0" sldId="256"/>
        </pc:sldMkLst>
        <pc:spChg chg="del">
          <ac:chgData name="Munna Das" userId="9554403e-3ee7-4e31-8c44-73cbfa68f5a0" providerId="ADAL" clId="{B4F561A4-A4F1-4867-B277-C74F9F13F42E}" dt="2025-09-25T16:00:26.478" v="21" actId="478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Munna Das" userId="9554403e-3ee7-4e31-8c44-73cbfa68f5a0" providerId="ADAL" clId="{B4F561A4-A4F1-4867-B277-C74F9F13F42E}" dt="2025-09-25T15:58:23.245" v="12" actId="1035"/>
          <ac:spMkLst>
            <pc:docMk/>
            <pc:sldMk cId="0" sldId="256"/>
            <ac:spMk id="7" creationId="{53E9BFD6-390C-175B-FF55-371B54C51E5F}"/>
          </ac:spMkLst>
        </pc:spChg>
      </pc:sldChg>
      <pc:sldChg chg="addSp modSp mod">
        <pc:chgData name="Munna Das" userId="9554403e-3ee7-4e31-8c44-73cbfa68f5a0" providerId="ADAL" clId="{B4F561A4-A4F1-4867-B277-C74F9F13F42E}" dt="2025-09-25T16:00:00.332" v="20" actId="1035"/>
        <pc:sldMkLst>
          <pc:docMk/>
          <pc:sldMk cId="0" sldId="258"/>
        </pc:sldMkLst>
        <pc:spChg chg="mod">
          <ac:chgData name="Munna Das" userId="9554403e-3ee7-4e31-8c44-73cbfa68f5a0" providerId="ADAL" clId="{B4F561A4-A4F1-4867-B277-C74F9F13F42E}" dt="2025-09-25T15:57:26.257" v="3" actId="14100"/>
          <ac:spMkLst>
            <pc:docMk/>
            <pc:sldMk cId="0" sldId="258"/>
            <ac:spMk id="16" creationId="{00000000-0000-0000-0000-000000000000}"/>
          </ac:spMkLst>
        </pc:spChg>
        <pc:spChg chg="add mod ord">
          <ac:chgData name="Munna Das" userId="9554403e-3ee7-4e31-8c44-73cbfa68f5a0" providerId="ADAL" clId="{B4F561A4-A4F1-4867-B277-C74F9F13F42E}" dt="2025-09-25T16:00:00.332" v="20" actId="1035"/>
          <ac:spMkLst>
            <pc:docMk/>
            <pc:sldMk cId="0" sldId="258"/>
            <ac:spMk id="23" creationId="{DB1F65F2-1F75-2147-E19F-906025E64BB4}"/>
          </ac:spMkLst>
        </pc:spChg>
      </pc:sldChg>
      <pc:sldChg chg="addSp modSp">
        <pc:chgData name="Munna Das" userId="9554403e-3ee7-4e31-8c44-73cbfa68f5a0" providerId="ADAL" clId="{B4F561A4-A4F1-4867-B277-C74F9F13F42E}" dt="2025-09-25T15:58:34.861" v="13"/>
        <pc:sldMkLst>
          <pc:docMk/>
          <pc:sldMk cId="0" sldId="259"/>
        </pc:sldMkLst>
        <pc:spChg chg="add mod">
          <ac:chgData name="Munna Das" userId="9554403e-3ee7-4e31-8c44-73cbfa68f5a0" providerId="ADAL" clId="{B4F561A4-A4F1-4867-B277-C74F9F13F42E}" dt="2025-09-25T15:58:34.861" v="13"/>
          <ac:spMkLst>
            <pc:docMk/>
            <pc:sldMk cId="0" sldId="259"/>
            <ac:spMk id="16" creationId="{660BE4CB-79B1-ED09-F51D-82CEE9E02F1B}"/>
          </ac:spMkLst>
        </pc:spChg>
      </pc:sldChg>
      <pc:sldChg chg="addSp modSp">
        <pc:chgData name="Munna Das" userId="9554403e-3ee7-4e31-8c44-73cbfa68f5a0" providerId="ADAL" clId="{B4F561A4-A4F1-4867-B277-C74F9F13F42E}" dt="2025-09-25T15:58:41.993" v="14"/>
        <pc:sldMkLst>
          <pc:docMk/>
          <pc:sldMk cId="0" sldId="260"/>
        </pc:sldMkLst>
        <pc:spChg chg="add mod">
          <ac:chgData name="Munna Das" userId="9554403e-3ee7-4e31-8c44-73cbfa68f5a0" providerId="ADAL" clId="{B4F561A4-A4F1-4867-B277-C74F9F13F42E}" dt="2025-09-25T15:58:41.993" v="14"/>
          <ac:spMkLst>
            <pc:docMk/>
            <pc:sldMk cId="0" sldId="260"/>
            <ac:spMk id="16" creationId="{7E87AFBA-487B-8209-6626-CC3DEAD881A1}"/>
          </ac:spMkLst>
        </pc:spChg>
      </pc:sldChg>
      <pc:sldChg chg="addSp modSp">
        <pc:chgData name="Munna Das" userId="9554403e-3ee7-4e31-8c44-73cbfa68f5a0" providerId="ADAL" clId="{B4F561A4-A4F1-4867-B277-C74F9F13F42E}" dt="2025-09-25T15:58:46.115" v="15"/>
        <pc:sldMkLst>
          <pc:docMk/>
          <pc:sldMk cId="0" sldId="261"/>
        </pc:sldMkLst>
        <pc:spChg chg="add mod">
          <ac:chgData name="Munna Das" userId="9554403e-3ee7-4e31-8c44-73cbfa68f5a0" providerId="ADAL" clId="{B4F561A4-A4F1-4867-B277-C74F9F13F42E}" dt="2025-09-25T15:58:46.115" v="15"/>
          <ac:spMkLst>
            <pc:docMk/>
            <pc:sldMk cId="0" sldId="261"/>
            <ac:spMk id="31" creationId="{24F30C29-D0B8-3DF5-CE2D-78D0852FECB1}"/>
          </ac:spMkLst>
        </pc:spChg>
      </pc:sldChg>
      <pc:sldChg chg="addSp modSp">
        <pc:chgData name="Munna Das" userId="9554403e-3ee7-4e31-8c44-73cbfa68f5a0" providerId="ADAL" clId="{B4F561A4-A4F1-4867-B277-C74F9F13F42E}" dt="2025-09-25T15:58:49.798" v="16"/>
        <pc:sldMkLst>
          <pc:docMk/>
          <pc:sldMk cId="0" sldId="262"/>
        </pc:sldMkLst>
        <pc:spChg chg="add mod">
          <ac:chgData name="Munna Das" userId="9554403e-3ee7-4e31-8c44-73cbfa68f5a0" providerId="ADAL" clId="{B4F561A4-A4F1-4867-B277-C74F9F13F42E}" dt="2025-09-25T15:58:49.798" v="16"/>
          <ac:spMkLst>
            <pc:docMk/>
            <pc:sldMk cId="0" sldId="262"/>
            <ac:spMk id="20" creationId="{269F5A2B-8B5A-772B-2591-27010B43EC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50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944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SMS Spam Classifier – Engineering Solution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0481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Approach • Architecture • Performance • Next Steps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Production-ready spam classification system using scikit-learn pipeline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E9BFD6-390C-175B-FF55-371B54C51E5F}"/>
              </a:ext>
            </a:extLst>
          </p:cNvPr>
          <p:cNvSpPr/>
          <p:nvPr/>
        </p:nvSpPr>
        <p:spPr>
          <a:xfrm>
            <a:off x="12849726" y="7784432"/>
            <a:ext cx="1684421" cy="3911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471" y="569238"/>
            <a:ext cx="7699058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&amp; Engineering Approach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2471" y="2233255"/>
            <a:ext cx="7699058" cy="1551027"/>
          </a:xfrm>
          <a:prstGeom prst="roundRect">
            <a:avLst>
              <a:gd name="adj" fmla="val 55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36427" y="2447211"/>
            <a:ext cx="270926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36427" y="2909768"/>
            <a:ext cx="7271147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pre-trained spam classifier into production-ready application with scalable processing capabilities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2471" y="3990618"/>
            <a:ext cx="7699058" cy="1551027"/>
          </a:xfrm>
          <a:prstGeom prst="roundRect">
            <a:avLst>
              <a:gd name="adj" fmla="val 55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36427" y="4204573"/>
            <a:ext cx="270926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 Strategy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36427" y="4667131"/>
            <a:ext cx="7271147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modular CLI app supporting streaming, batching, and multiprocessing for maintainability and performance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2471" y="5980152"/>
            <a:ext cx="270926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22471" y="6525220"/>
            <a:ext cx="3597712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input_messages.csv (SMS data)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2471" y="6927652"/>
            <a:ext cx="3597712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model.pkl (TfidfVectorizer + LogisticRegression)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31437" y="5980152"/>
            <a:ext cx="270926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831437" y="6525220"/>
            <a:ext cx="3597712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predictions.csv with classifications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31437" y="7257931"/>
            <a:ext cx="3597712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 probability scores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B1F65F2-1F75-2147-E19F-906025E64BB4}"/>
              </a:ext>
            </a:extLst>
          </p:cNvPr>
          <p:cNvSpPr/>
          <p:nvPr/>
        </p:nvSpPr>
        <p:spPr>
          <a:xfrm>
            <a:off x="12849726" y="7772400"/>
            <a:ext cx="1684421" cy="3911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886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777" y="2187773"/>
            <a:ext cx="5174456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 Overview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7" y="2871788"/>
            <a:ext cx="6814423" cy="572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771" y="3587115"/>
            <a:ext cx="187821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CSV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43771" y="3907750"/>
            <a:ext cx="652843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SMS messages</a:t>
            </a:r>
            <a:endParaRPr lang="en-US" sz="1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871788"/>
            <a:ext cx="6814423" cy="5723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8194" y="3587115"/>
            <a:ext cx="187821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Chunked Reader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458194" y="3907750"/>
            <a:ext cx="652843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Memory-bounded streaming</a:t>
            </a:r>
            <a:endParaRPr lang="en-US" sz="11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77" y="4279702"/>
            <a:ext cx="6814423" cy="5723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3771" y="4995029"/>
            <a:ext cx="187821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Batched Inference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643771" y="5315664"/>
            <a:ext cx="652843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Parallel processing</a:t>
            </a:r>
            <a:endParaRPr lang="en-US" sz="11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279702"/>
            <a:ext cx="6814423" cy="5723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8194" y="4995029"/>
            <a:ext cx="187821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 CSV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458194" y="5315664"/>
            <a:ext cx="652843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Predictions &amp; probabilities</a:t>
            </a:r>
            <a:endParaRPr lang="en-US" sz="1100" dirty="0"/>
          </a:p>
        </p:txBody>
      </p:sp>
      <p:sp>
        <p:nvSpPr>
          <p:cNvPr id="16" name="Shape 9"/>
          <p:cNvSpPr/>
          <p:nvPr/>
        </p:nvSpPr>
        <p:spPr>
          <a:xfrm>
            <a:off x="500777" y="5824524"/>
            <a:ext cx="13628846" cy="1959908"/>
          </a:xfrm>
          <a:prstGeom prst="roundRect">
            <a:avLst>
              <a:gd name="adj" fmla="val 30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0"/>
          <p:cNvSpPr/>
          <p:nvPr/>
        </p:nvSpPr>
        <p:spPr>
          <a:xfrm>
            <a:off x="659011" y="6006822"/>
            <a:ext cx="187821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Components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659011" y="6327458"/>
            <a:ext cx="1331237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sms_classify.py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CLI entry point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659011" y="6606421"/>
            <a:ext cx="1331237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ModelLoader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joblib model loading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659011" y="6885384"/>
            <a:ext cx="1331237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io_utils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CSV streaming I/O</a:t>
            </a:r>
            <a:endParaRPr lang="en-US" sz="1100" dirty="0"/>
          </a:p>
        </p:txBody>
      </p:sp>
      <p:sp>
        <p:nvSpPr>
          <p:cNvPr id="21" name="Text 14"/>
          <p:cNvSpPr/>
          <p:nvPr/>
        </p:nvSpPr>
        <p:spPr>
          <a:xfrm>
            <a:off x="659011" y="7164348"/>
            <a:ext cx="1331237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predictor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orchestrates processing</a:t>
            </a:r>
            <a:endParaRPr lang="en-US" sz="1100" dirty="0"/>
          </a:p>
        </p:txBody>
      </p:sp>
      <p:sp>
        <p:nvSpPr>
          <p:cNvPr id="22" name="Text 15"/>
          <p:cNvSpPr/>
          <p:nvPr/>
        </p:nvSpPr>
        <p:spPr>
          <a:xfrm>
            <a:off x="659011" y="7443311"/>
            <a:ext cx="1331237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batching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memory optimization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36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2907983"/>
            <a:ext cx="5197197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 Techniques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5" y="3819644"/>
            <a:ext cx="476726" cy="4767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7345" y="4534733"/>
            <a:ext cx="250281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Streaming Processing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67345" y="4961811"/>
            <a:ext cx="6528673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files in configurable chunks (--chunksize) to maintain bounded memory usage regardless of input size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382" y="3819644"/>
            <a:ext cx="476726" cy="4767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4382" y="4534733"/>
            <a:ext cx="250281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Batching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34382" y="4961811"/>
            <a:ext cx="6528673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messages (--batch-size) to reduce TfidfVectorizer overhead and optimize inference throughput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45" y="5953482"/>
            <a:ext cx="476726" cy="4767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7345" y="6668572"/>
            <a:ext cx="250281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Multiprocessing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67345" y="7095649"/>
            <a:ext cx="6528673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multiple workers (--workers) in parallel with ordered output alignment for maximum CPU utilization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382" y="5953482"/>
            <a:ext cx="476726" cy="4767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4382" y="6668572"/>
            <a:ext cx="250281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Tunable Performance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434382" y="7095649"/>
            <a:ext cx="6528673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 flags provide runtime flexibility to optimize throughput based on hardware constraints and data characteristics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0BE4CB-79B1-ED09-F51D-82CEE9E02F1B}"/>
              </a:ext>
            </a:extLst>
          </p:cNvPr>
          <p:cNvSpPr/>
          <p:nvPr/>
        </p:nvSpPr>
        <p:spPr>
          <a:xfrm>
            <a:off x="12849726" y="7784432"/>
            <a:ext cx="1684421" cy="3911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7193" y="640080"/>
            <a:ext cx="4731782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to Execute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17193" y="1501735"/>
            <a:ext cx="2674620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Linux/macOS Command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117193" y="2067639"/>
            <a:ext cx="7882414" cy="2865596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108263" y="2067639"/>
            <a:ext cx="7900273" cy="2865596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288405" y="2202775"/>
            <a:ext cx="7539990" cy="259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sms_classify.py \  --input input_messages.csv \  --output predictions.csv \  --model model.pkl \  --workers 4 \  --batch-size 4096 \  --chunksize 100000 \  --proba \  --benchmark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17193" y="5135999"/>
            <a:ext cx="7882414" cy="765691"/>
          </a:xfrm>
          <a:prstGeom prst="roundRect">
            <a:avLst>
              <a:gd name="adj" fmla="val 9888"/>
            </a:avLst>
          </a:prstGeom>
          <a:solidFill>
            <a:srgbClr val="B3E5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335" y="5409248"/>
            <a:ext cx="225266" cy="1801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702743" y="5361146"/>
            <a:ext cx="71167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Windows users:</a:t>
            </a: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Execute the same command on a single line without backslashes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117193" y="6200180"/>
            <a:ext cx="90011" cy="90011"/>
          </a:xfrm>
          <a:prstGeom prst="roundRect">
            <a:avLst>
              <a:gd name="adj" fmla="val 507938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6387346" y="6104453"/>
            <a:ext cx="236589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Parameters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387346" y="6508194"/>
            <a:ext cx="761226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--workers 4: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Parallel processing cores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6387346" y="6904673"/>
            <a:ext cx="761226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--proba: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Include confidence scores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6387346" y="7301151"/>
            <a:ext cx="761226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--benchmark: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Performance measurement mode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87AFBA-487B-8209-6626-CC3DEAD881A1}"/>
              </a:ext>
            </a:extLst>
          </p:cNvPr>
          <p:cNvSpPr/>
          <p:nvPr/>
        </p:nvSpPr>
        <p:spPr>
          <a:xfrm>
            <a:off x="12849726" y="7784432"/>
            <a:ext cx="1684421" cy="3911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4226"/>
            <a:ext cx="709672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Benchmarks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221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Environment: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Local development laptop, CPU only (no GPU acceleration)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40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50,000 synthetic SMS messages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858220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801410" y="386584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028938" y="4009549"/>
            <a:ext cx="1402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892981" y="4009549"/>
            <a:ext cx="1398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Size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753213" y="4009549"/>
            <a:ext cx="1398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Chunksize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613446" y="4009549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474988" y="4009549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336530" y="4009549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(s)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2198072" y="4009549"/>
            <a:ext cx="14041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Rows/sec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51616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028938" y="4659868"/>
            <a:ext cx="1402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892981" y="4659868"/>
            <a:ext cx="1398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4096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753213" y="4659868"/>
            <a:ext cx="1398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100,000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613446" y="4659868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❌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474988" y="4659868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50,000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336530" y="4659868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4.34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2198072" y="4659868"/>
            <a:ext cx="14041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4482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11,516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16647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1028938" y="5310188"/>
            <a:ext cx="1402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2892981" y="5310188"/>
            <a:ext cx="1398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4096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4753213" y="5310188"/>
            <a:ext cx="1398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100,000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613446" y="5310188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Yes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474988" y="5310188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50,000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336530" y="5310188"/>
            <a:ext cx="1400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8.68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2198072" y="5310188"/>
            <a:ext cx="14041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E684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5,761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93790" y="60795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Observations: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Probability calculation reduces throughput ~50% but adds valuable confidence scoring. Performance scales effectively until CPU saturation.</a:t>
            </a:r>
            <a:endParaRPr lang="en-US" sz="17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F30C29-D0B8-3DF5-CE2D-78D0852FECB1}"/>
              </a:ext>
            </a:extLst>
          </p:cNvPr>
          <p:cNvSpPr/>
          <p:nvPr/>
        </p:nvSpPr>
        <p:spPr>
          <a:xfrm>
            <a:off x="12849726" y="7784432"/>
            <a:ext cx="1684421" cy="3911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4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482" y="514707"/>
            <a:ext cx="6160413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Highlights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41482" y="1409581"/>
            <a:ext cx="7833836" cy="1438156"/>
          </a:xfrm>
          <a:prstGeom prst="roundRect">
            <a:avLst>
              <a:gd name="adj" fmla="val 7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18622" y="1409581"/>
            <a:ext cx="91440" cy="1438156"/>
          </a:xfrm>
          <a:prstGeom prst="roundRect">
            <a:avLst>
              <a:gd name="adj" fmla="val 8597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20088" y="1619607"/>
            <a:ext cx="245649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Modular Architecture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20088" y="2038826"/>
            <a:ext cx="7345204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Organized sms_classifier/ package structure with clear separation of concerns and reusable components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41482" y="3034903"/>
            <a:ext cx="7833836" cy="1438156"/>
          </a:xfrm>
          <a:prstGeom prst="roundRect">
            <a:avLst>
              <a:gd name="adj" fmla="val 7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118622" y="3034903"/>
            <a:ext cx="91440" cy="1438156"/>
          </a:xfrm>
          <a:prstGeom prst="roundRect">
            <a:avLst>
              <a:gd name="adj" fmla="val 8597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420088" y="3244929"/>
            <a:ext cx="2507933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Deterministic Schema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420088" y="3664148"/>
            <a:ext cx="7345204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id, message, prediction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--proba: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id, message, prediction, spam_probability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41482" y="4660225"/>
            <a:ext cx="7833836" cy="1438156"/>
          </a:xfrm>
          <a:prstGeom prst="roundRect">
            <a:avLst>
              <a:gd name="adj" fmla="val 7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6118622" y="4660225"/>
            <a:ext cx="91440" cy="1438156"/>
          </a:xfrm>
          <a:prstGeom prst="roundRect">
            <a:avLst>
              <a:gd name="adj" fmla="val 8597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420088" y="4870252"/>
            <a:ext cx="248233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Version Compatibility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20088" y="5289471"/>
            <a:ext cx="7345204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Engineered for scikit-learn==1.1.3 to eliminate version mismatch warnings and ensure stable deployment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41482" y="6285548"/>
            <a:ext cx="7833836" cy="1438156"/>
          </a:xfrm>
          <a:prstGeom prst="roundRect">
            <a:avLst>
              <a:gd name="adj" fmla="val 7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6118622" y="6285548"/>
            <a:ext cx="91440" cy="1438156"/>
          </a:xfrm>
          <a:prstGeom prst="roundRect">
            <a:avLst>
              <a:gd name="adj" fmla="val 8597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420088" y="6495574"/>
            <a:ext cx="2598539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Built-in Benchmarking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20088" y="6914793"/>
            <a:ext cx="7345204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--benchmark mode provides immediate throughput measurement for performance optimization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9F5A2B-8B5A-772B-2591-27010B43EC03}"/>
              </a:ext>
            </a:extLst>
          </p:cNvPr>
          <p:cNvSpPr/>
          <p:nvPr/>
        </p:nvSpPr>
        <p:spPr>
          <a:xfrm>
            <a:off x="12849726" y="7784432"/>
            <a:ext cx="1684421" cy="3911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6853" y="422910"/>
            <a:ext cx="7298650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 &amp; Production Improvements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90205" y="1386245"/>
            <a:ext cx="153353" cy="910590"/>
          </a:xfrm>
          <a:prstGeom prst="roundRect">
            <a:avLst>
              <a:gd name="adj" fmla="val 42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536853" y="1285518"/>
            <a:ext cx="460058" cy="460057"/>
          </a:xfrm>
          <a:prstGeom prst="roundRect">
            <a:avLst>
              <a:gd name="adj" fmla="val 9937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67" y="1371838"/>
            <a:ext cx="230029" cy="2875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50263" y="1309568"/>
            <a:ext cx="204382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Memory Optimization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150263" y="1653064"/>
            <a:ext cx="7456884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Preload model into shared memory to reduce per-worker initialization overhead and improve startup performance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920234" y="2680335"/>
            <a:ext cx="153353" cy="910590"/>
          </a:xfrm>
          <a:prstGeom prst="roundRect">
            <a:avLst>
              <a:gd name="adj" fmla="val 42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766882" y="2579608"/>
            <a:ext cx="460058" cy="460057"/>
          </a:xfrm>
          <a:prstGeom prst="roundRect">
            <a:avLst>
              <a:gd name="adj" fmla="val 9937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96" y="2665928"/>
            <a:ext cx="230029" cy="2875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80292" y="2603659"/>
            <a:ext cx="20131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Service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380292" y="2947154"/>
            <a:ext cx="7226856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FastAPI/Flask microservice for real-time classification with REST endpoints and live monitoring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1150263" y="3974425"/>
            <a:ext cx="153353" cy="910590"/>
          </a:xfrm>
          <a:prstGeom prst="roundRect">
            <a:avLst>
              <a:gd name="adj" fmla="val 42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996910" y="3873698"/>
            <a:ext cx="460058" cy="460057"/>
          </a:xfrm>
          <a:prstGeom prst="roundRect">
            <a:avLst>
              <a:gd name="adj" fmla="val 9937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925" y="3960019"/>
            <a:ext cx="230029" cy="2875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10320" y="3897749"/>
            <a:ext cx="20131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Integration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610320" y="4241244"/>
            <a:ext cx="6996827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Event-triggered deployment on AWS Lambda or GCP Cloud Functions with automatic CSV processing on storage upload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1380411" y="5268516"/>
            <a:ext cx="153353" cy="910590"/>
          </a:xfrm>
          <a:prstGeom prst="roundRect">
            <a:avLst>
              <a:gd name="adj" fmla="val 420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1227058" y="5167789"/>
            <a:ext cx="460058" cy="460057"/>
          </a:xfrm>
          <a:prstGeom prst="roundRect">
            <a:avLst>
              <a:gd name="adj" fmla="val 9937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073" y="5254109"/>
            <a:ext cx="230029" cy="28753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840468" y="5191839"/>
            <a:ext cx="20131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GPU Acceleration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1840468" y="5535335"/>
            <a:ext cx="6766679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GPU-optimized inference for massive dataset processing and reduced latency at enterprise scale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536853" y="6505099"/>
            <a:ext cx="21369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Operational Excellence</a:t>
            </a:r>
            <a:endParaRPr lang="en-US" sz="1550" dirty="0"/>
          </a:p>
        </p:txBody>
      </p:sp>
      <p:sp>
        <p:nvSpPr>
          <p:cNvPr id="25" name="Text 18"/>
          <p:cNvSpPr/>
          <p:nvPr/>
        </p:nvSpPr>
        <p:spPr>
          <a:xfrm>
            <a:off x="536853" y="6910030"/>
            <a:ext cx="384810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logging &amp; metrics</a:t>
            </a:r>
            <a:endParaRPr lang="en-US" sz="1200" dirty="0"/>
          </a:p>
        </p:txBody>
      </p:sp>
      <p:sp>
        <p:nvSpPr>
          <p:cNvPr id="26" name="Text 19"/>
          <p:cNvSpPr/>
          <p:nvPr/>
        </p:nvSpPr>
        <p:spPr>
          <a:xfrm>
            <a:off x="536853" y="7208877"/>
            <a:ext cx="384810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pipeline automation</a:t>
            </a:r>
            <a:endParaRPr lang="en-US" sz="1200" dirty="0"/>
          </a:p>
        </p:txBody>
      </p:sp>
      <p:sp>
        <p:nvSpPr>
          <p:cNvPr id="27" name="Text 20"/>
          <p:cNvSpPr/>
          <p:nvPr/>
        </p:nvSpPr>
        <p:spPr>
          <a:xfrm>
            <a:off x="536853" y="7507724"/>
            <a:ext cx="384810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checks &amp; alerting</a:t>
            </a:r>
            <a:endParaRPr lang="en-US" sz="1200" dirty="0"/>
          </a:p>
        </p:txBody>
      </p:sp>
      <p:sp>
        <p:nvSpPr>
          <p:cNvPr id="28" name="Text 21"/>
          <p:cNvSpPr/>
          <p:nvPr/>
        </p:nvSpPr>
        <p:spPr>
          <a:xfrm>
            <a:off x="4766667" y="6505099"/>
            <a:ext cx="20131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Production Ready</a:t>
            </a:r>
            <a:endParaRPr lang="en-US" sz="1550" dirty="0"/>
          </a:p>
        </p:txBody>
      </p:sp>
      <p:sp>
        <p:nvSpPr>
          <p:cNvPr id="29" name="Text 22"/>
          <p:cNvSpPr/>
          <p:nvPr/>
        </p:nvSpPr>
        <p:spPr>
          <a:xfrm>
            <a:off x="4766667" y="6910030"/>
            <a:ext cx="384810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architecture foundation</a:t>
            </a:r>
            <a:endParaRPr lang="en-US" sz="1200" dirty="0"/>
          </a:p>
        </p:txBody>
      </p:sp>
      <p:sp>
        <p:nvSpPr>
          <p:cNvPr id="30" name="Text 23"/>
          <p:cNvSpPr/>
          <p:nvPr/>
        </p:nvSpPr>
        <p:spPr>
          <a:xfrm>
            <a:off x="4766667" y="7208877"/>
            <a:ext cx="384810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Performance-optimized core</a:t>
            </a:r>
            <a:endParaRPr lang="en-US" sz="1200" dirty="0"/>
          </a:p>
        </p:txBody>
      </p:sp>
      <p:sp>
        <p:nvSpPr>
          <p:cNvPr id="31" name="Text 24"/>
          <p:cNvSpPr/>
          <p:nvPr/>
        </p:nvSpPr>
        <p:spPr>
          <a:xfrm>
            <a:off x="4766667" y="7507724"/>
            <a:ext cx="384810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 integration ready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536</Words>
  <Application>Microsoft Office PowerPoint</Application>
  <PresentationFormat>Custom</PresentationFormat>
  <Paragraphs>105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Consolas</vt:lpstr>
      <vt:lpstr>Arial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Munna Das</cp:lastModifiedBy>
  <cp:revision>1</cp:revision>
  <dcterms:created xsi:type="dcterms:W3CDTF">2025-09-25T15:38:26Z</dcterms:created>
  <dcterms:modified xsi:type="dcterms:W3CDTF">2025-09-25T16:00:35Z</dcterms:modified>
</cp:coreProperties>
</file>